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63" r:id="rId3"/>
    <p:sldId id="270" r:id="rId4"/>
    <p:sldId id="256" r:id="rId5"/>
    <p:sldId id="261" r:id="rId6"/>
    <p:sldId id="265" r:id="rId7"/>
    <p:sldId id="257" r:id="rId8"/>
    <p:sldId id="266" r:id="rId9"/>
    <p:sldId id="259" r:id="rId10"/>
    <p:sldId id="262" r:id="rId11"/>
    <p:sldId id="267" r:id="rId12"/>
    <p:sldId id="264" r:id="rId13"/>
    <p:sldId id="269" r:id="rId14"/>
    <p:sldId id="271" r:id="rId15"/>
    <p:sldId id="260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796" autoAdjust="0"/>
  </p:normalViewPr>
  <p:slideViewPr>
    <p:cSldViewPr>
      <p:cViewPr varScale="1">
        <p:scale>
          <a:sx n="56" d="100"/>
          <a:sy n="56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u/resource/66785613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052736"/>
            <a:ext cx="7920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    Современные формы взаимодействия учителя – логопеда          с родителями воспитанников.</a:t>
            </a:r>
          </a:p>
        </p:txBody>
      </p:sp>
      <p:pic>
        <p:nvPicPr>
          <p:cNvPr id="3" name="Picture 4" descr="D:\Семинары для родителей\DSC02002.JPG"/>
          <p:cNvPicPr>
            <a:picLocks noChangeAspect="1" noChangeArrowheads="1"/>
          </p:cNvPicPr>
          <p:nvPr/>
        </p:nvPicPr>
        <p:blipFill rotWithShape="1">
          <a:blip r:embed="rId2" cstate="print"/>
          <a:srcRect t="20077" r="4960"/>
          <a:stretch/>
        </p:blipFill>
        <p:spPr bwMode="auto">
          <a:xfrm>
            <a:off x="2714612" y="3143248"/>
            <a:ext cx="3850559" cy="2428892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Documents\Downloads\IMG_20200922_120301.jpg"/>
          <p:cNvPicPr>
            <a:picLocks noChangeAspect="1" noChangeArrowheads="1"/>
          </p:cNvPicPr>
          <p:nvPr/>
        </p:nvPicPr>
        <p:blipFill>
          <a:blip r:embed="rId2" cstate="print"/>
          <a:srcRect l="6250" b="5556"/>
          <a:stretch>
            <a:fillRect/>
          </a:stretch>
        </p:blipFill>
        <p:spPr bwMode="auto">
          <a:xfrm rot="10800000">
            <a:off x="3995936" y="1772816"/>
            <a:ext cx="1944216" cy="1468963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</p:pic>
      <p:pic>
        <p:nvPicPr>
          <p:cNvPr id="4100" name="Picture 4" descr="D:\Documents\Downloads\IMG_20200922_120238.jpg"/>
          <p:cNvPicPr>
            <a:picLocks noChangeAspect="1" noChangeArrowheads="1"/>
          </p:cNvPicPr>
          <p:nvPr/>
        </p:nvPicPr>
        <p:blipFill>
          <a:blip r:embed="rId3" cstate="print"/>
          <a:srcRect t="9024" r="1859"/>
          <a:stretch>
            <a:fillRect/>
          </a:stretch>
        </p:blipFill>
        <p:spPr bwMode="auto">
          <a:xfrm>
            <a:off x="6215074" y="1357298"/>
            <a:ext cx="1657168" cy="115212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</p:pic>
      <p:pic>
        <p:nvPicPr>
          <p:cNvPr id="4101" name="Picture 5" descr="D:\Documents\Downloads\IMG_20200922_120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962599" y="1205753"/>
            <a:ext cx="2106234" cy="2808312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</p:pic>
      <p:pic>
        <p:nvPicPr>
          <p:cNvPr id="4102" name="Picture 6" descr="D:\Documents\Downloads\IMG_20200922_120221.jpg"/>
          <p:cNvPicPr>
            <a:picLocks noChangeAspect="1" noChangeArrowheads="1"/>
          </p:cNvPicPr>
          <p:nvPr/>
        </p:nvPicPr>
        <p:blipFill>
          <a:blip r:embed="rId5" cstate="print"/>
          <a:srcRect l="33515" t="15068" r="1425" b="17901"/>
          <a:stretch>
            <a:fillRect/>
          </a:stretch>
        </p:blipFill>
        <p:spPr bwMode="auto">
          <a:xfrm rot="10800000">
            <a:off x="6215074" y="2786058"/>
            <a:ext cx="1656184" cy="127977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</p:pic>
      <p:pic>
        <p:nvPicPr>
          <p:cNvPr id="7" name="Picture 2" descr="D:\Альбом\Дети, родители\DSC02408.JPG"/>
          <p:cNvPicPr>
            <a:picLocks noChangeAspect="1" noChangeArrowheads="1"/>
          </p:cNvPicPr>
          <p:nvPr/>
        </p:nvPicPr>
        <p:blipFill>
          <a:blip r:embed="rId6" cstate="print"/>
          <a:srcRect t="5441"/>
          <a:stretch>
            <a:fillRect/>
          </a:stretch>
        </p:blipFill>
        <p:spPr bwMode="auto">
          <a:xfrm>
            <a:off x="971600" y="4365104"/>
            <a:ext cx="2664296" cy="1889739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987824" y="548680"/>
            <a:ext cx="3374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Проектная деятельность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7704" y="1052736"/>
            <a:ext cx="3686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Проект «Такие разные слова»</a:t>
            </a:r>
          </a:p>
        </p:txBody>
      </p:sp>
      <p:pic>
        <p:nvPicPr>
          <p:cNvPr id="3074" name="Picture 2" descr="F:\ГМК24\Для презентации Юля\20230227_09415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4581128"/>
            <a:ext cx="2267744" cy="170080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611560" y="3861048"/>
            <a:ext cx="3383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Проект «Слова - близнецы»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3968" y="4149080"/>
            <a:ext cx="3670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Экологический  кейс Грин Тим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1552932" cy="2060401"/>
          </a:xfrm>
          <a:prstGeom prst="rect">
            <a:avLst/>
          </a:prstGeom>
          <a:noFill/>
          <a:ln w="28575">
            <a:solidFill>
              <a:schemeClr val="accent4"/>
            </a:solidFill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060848"/>
            <a:ext cx="2088853" cy="1573168"/>
          </a:xfrm>
          <a:prstGeom prst="rect">
            <a:avLst/>
          </a:prstGeom>
          <a:noFill/>
          <a:ln w="28575">
            <a:solidFill>
              <a:schemeClr val="accent4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9552" y="76470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Создание родителями дидактических настольных игр в процессе работы над проектом « Многозначные слова»</a:t>
            </a:r>
          </a:p>
        </p:txBody>
      </p:sp>
      <p:pic>
        <p:nvPicPr>
          <p:cNvPr id="3" name="Picture 2" descr="F:\ГМК24\Для презентации Юля\fb45cfe2-21e1-477f-98c3-db7ca438b5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857364"/>
            <a:ext cx="1530574" cy="210399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</p:pic>
      <p:pic>
        <p:nvPicPr>
          <p:cNvPr id="6" name="Рисунок 5" descr="20240122_165931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4286256"/>
            <a:ext cx="1500180" cy="2000240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692696"/>
            <a:ext cx="4209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Проект « Многозначные слова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412776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Arial" pitchFamily="34" charset="0"/>
                <a:cs typeface="Arial" pitchFamily="34" charset="0"/>
              </a:rPr>
              <a:t>Цель: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 </a:t>
            </a:r>
            <a:r>
              <a:rPr lang="ru-RU" dirty="0">
                <a:latin typeface="Arial" pitchFamily="34" charset="0"/>
                <a:cs typeface="Arial" pitchFamily="34" charset="0"/>
              </a:rPr>
              <a:t>создание условий для формирования  словаря у дошкольников с ТНР посредством использования многозначных слов.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2276872"/>
            <a:ext cx="364689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Лексическая тема: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« Осень»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« Грибы, ягоды»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« Фрукты»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« Деревья»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« Домашние и дикие животные»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« Домашние птицы»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« Пресноводные рыбы»,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« Мебель»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« Инструменты»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« Части тела»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« Одежда»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« Транспорт»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« Обитатели морей и океанов»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ГМК24\Для презентации Юля\Снимок экрана 2024-01-22 1036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3312368" cy="24963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4581128"/>
            <a:ext cx="5744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3"/>
              </a:rPr>
              <a:t>https://wordwall.net/ru/resource/66785613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00232" y="857232"/>
            <a:ext cx="4816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Интерактивная игра « Колесо фортуны»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ГМК24\Для презентации Юля\Колес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03334" y="56507434"/>
            <a:ext cx="18745200" cy="18745200"/>
          </a:xfrm>
          <a:prstGeom prst="rect">
            <a:avLst/>
          </a:prstGeom>
          <a:noFill/>
        </p:spPr>
      </p:pic>
      <p:pic>
        <p:nvPicPr>
          <p:cNvPr id="6" name="Рисунок 5" descr="Колес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2071678"/>
            <a:ext cx="1785926" cy="1785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ГМК24\Для презентации Юля\0fcd5ffe-e995-4035-b222-cfb71fe01b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429000"/>
            <a:ext cx="2924668" cy="2194873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979712" y="692696"/>
            <a:ext cx="5698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Семейная театрализованная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393743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7272~1\AppData\Local\Temp\7zO8407A39F\IMG-20220310-WA005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1833" y="4466264"/>
            <a:ext cx="2438399" cy="1699039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</p:pic>
      <p:pic>
        <p:nvPicPr>
          <p:cNvPr id="5" name="Рисунок 4" descr="C:\Users\Пользователь\AppData\Local\Microsoft\Windows\Temporary Internet Files\Content.Word\IMG-20221113-WA00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2016" y="4466265"/>
            <a:ext cx="914400" cy="1625598"/>
          </a:xfrm>
          <a:prstGeom prst="rect">
            <a:avLst/>
          </a:prstGeom>
          <a:noFill/>
          <a:ln w="28575">
            <a:solidFill>
              <a:schemeClr val="accent4"/>
            </a:solidFill>
            <a:miter lim="800000"/>
            <a:headEnd/>
            <a:tailEnd/>
          </a:ln>
        </p:spPr>
      </p:pic>
      <p:pic>
        <p:nvPicPr>
          <p:cNvPr id="6" name="Рисунок 5" descr="C:\Users\1F43~1\AppData\Local\Temp\7zO4B8485F6\IMG-20201112-WA002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054" r="1834"/>
          <a:stretch/>
        </p:blipFill>
        <p:spPr bwMode="auto">
          <a:xfrm>
            <a:off x="2602632" y="2817623"/>
            <a:ext cx="1152128" cy="2304256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 descr="C:\Users\1F43~1\AppData\Local\Temp\7zO4B877D78\IMG-20201112-WA004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72600" y="3717032"/>
            <a:ext cx="1409605" cy="2502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F43~1\AppData\Local\Temp\7zO0AFBDDD4\IMG-20210211-WA004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799" b="13601"/>
          <a:stretch>
            <a:fillRect/>
          </a:stretch>
        </p:blipFill>
        <p:spPr bwMode="auto">
          <a:xfrm>
            <a:off x="755576" y="1556792"/>
            <a:ext cx="1512168" cy="2304256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</p:pic>
      <p:pic>
        <p:nvPicPr>
          <p:cNvPr id="9" name="Рисунок 8" descr="C:\Users\1F43~1\AppData\Local\Temp\7zO0AF46A26\IMG-20210211-WA003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4485" y="1556792"/>
            <a:ext cx="1409605" cy="2412959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</p:pic>
      <p:pic>
        <p:nvPicPr>
          <p:cNvPr id="10" name="Рисунок 9" descr="C:\Users\1F43~1\AppData\Local\Temp\7zO0AF0D423\IMG_20210210_211432_resized_20210216_091533670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439"/>
          <a:stretch/>
        </p:blipFill>
        <p:spPr bwMode="auto">
          <a:xfrm>
            <a:off x="4211960" y="1772816"/>
            <a:ext cx="2438399" cy="165618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</p:pic>
      <p:pic>
        <p:nvPicPr>
          <p:cNvPr id="11" name="Рисунок 10" descr="C:\Users\1F43~1\AppData\Local\Temp\7zO4B8BE807\IMG-20201112-WA0029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21088"/>
            <a:ext cx="1145218" cy="2115952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627784" y="548680"/>
            <a:ext cx="4130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Поведение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онлайн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– викторин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552" y="1052736"/>
            <a:ext cx="821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Arial" pitchFamily="34" charset="0"/>
                <a:cs typeface="Arial" pitchFamily="34" charset="0"/>
              </a:rPr>
              <a:t>Цель</a:t>
            </a:r>
            <a:r>
              <a:rPr lang="ru-RU" dirty="0">
                <a:latin typeface="Arial" pitchFamily="34" charset="0"/>
                <a:cs typeface="Arial" pitchFamily="34" charset="0"/>
              </a:rPr>
              <a:t>: закрепление полученных умений и навыков 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детей </a:t>
            </a:r>
            <a:r>
              <a:rPr lang="ru-RU" smtClean="0">
                <a:latin typeface="Arial" pitchFamily="34" charset="0"/>
                <a:cs typeface="Arial" pitchFamily="34" charset="0"/>
              </a:rPr>
              <a:t>за учебный год.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Альбом\Дети, родители\DSC02861.JPG"/>
          <p:cNvPicPr>
            <a:picLocks noChangeAspect="1" noChangeArrowheads="1"/>
          </p:cNvPicPr>
          <p:nvPr/>
        </p:nvPicPr>
        <p:blipFill>
          <a:blip r:embed="rId2" cstate="print"/>
          <a:srcRect t="26432" r="-787" b="9689"/>
          <a:stretch>
            <a:fillRect/>
          </a:stretch>
        </p:blipFill>
        <p:spPr bwMode="auto">
          <a:xfrm>
            <a:off x="4714876" y="2214554"/>
            <a:ext cx="3449588" cy="1714512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</p:pic>
      <p:pic>
        <p:nvPicPr>
          <p:cNvPr id="3075" name="Picture 3" descr="D:\Альбом\Дети, родители\DSC02855.JPG"/>
          <p:cNvPicPr>
            <a:picLocks noChangeAspect="1" noChangeArrowheads="1"/>
          </p:cNvPicPr>
          <p:nvPr/>
        </p:nvPicPr>
        <p:blipFill>
          <a:blip r:embed="rId3" cstate="print"/>
          <a:srcRect l="3646" t="11710" r="5204" b="15380"/>
          <a:stretch>
            <a:fillRect/>
          </a:stretch>
        </p:blipFill>
        <p:spPr bwMode="auto">
          <a:xfrm>
            <a:off x="500034" y="4572008"/>
            <a:ext cx="2592858" cy="155571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</p:pic>
      <p:pic>
        <p:nvPicPr>
          <p:cNvPr id="3076" name="Picture 4" descr="D:\Семинары для родителей\DSC02002.JPG"/>
          <p:cNvPicPr>
            <a:picLocks noChangeAspect="1" noChangeArrowheads="1"/>
          </p:cNvPicPr>
          <p:nvPr/>
        </p:nvPicPr>
        <p:blipFill rotWithShape="1">
          <a:blip r:embed="rId4" cstate="print"/>
          <a:srcRect t="20077" r="4960"/>
          <a:stretch/>
        </p:blipFill>
        <p:spPr bwMode="auto">
          <a:xfrm>
            <a:off x="1285852" y="2214554"/>
            <a:ext cx="2664296" cy="168061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</p:pic>
      <p:pic>
        <p:nvPicPr>
          <p:cNvPr id="5" name="Рисунок 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91" r="6576" b="7349"/>
          <a:stretch/>
        </p:blipFill>
        <p:spPr bwMode="auto">
          <a:xfrm>
            <a:off x="6300192" y="4572008"/>
            <a:ext cx="2343774" cy="1593296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7" descr="D:\Альбом\Дети, родители\DSC02858.JPG"/>
          <p:cNvPicPr>
            <a:picLocks noChangeAspect="1" noChangeArrowheads="1"/>
          </p:cNvPicPr>
          <p:nvPr/>
        </p:nvPicPr>
        <p:blipFill>
          <a:blip r:embed="rId6" cstate="print"/>
          <a:srcRect t="5684" r="1936" b="16633"/>
          <a:stretch>
            <a:fillRect/>
          </a:stretch>
        </p:blipFill>
        <p:spPr bwMode="auto">
          <a:xfrm>
            <a:off x="3357554" y="4572008"/>
            <a:ext cx="2664296" cy="1583133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771800" y="548680"/>
            <a:ext cx="3276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Совместные викторины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7584" y="980728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Цель</a:t>
            </a:r>
            <a:r>
              <a:rPr lang="ru-RU" dirty="0"/>
              <a:t>: обобщение знаний детей, полученных за время обучения на логопедических занятиях и привлечение родителей к коррекционному процессу.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7812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Организация  современных форм взаимодействия с родителями воспитанников.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1700808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Традиционные формы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- коллективные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( собрания, консультации, семинары);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- индивидуальные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 ( консультации, беседы);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1700808"/>
            <a:ext cx="54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Нетрадиционные(современные)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dirty="0">
                <a:latin typeface="Arial" pitchFamily="34" charset="0"/>
                <a:cs typeface="Arial" pitchFamily="34" charset="0"/>
              </a:rPr>
              <a:t>информационно – аналитические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(опрос, тесты, анкетирование,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 «почтовый ящик»,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 дерево вопросов);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досуговые</a:t>
            </a:r>
            <a:r>
              <a:rPr lang="ru-RU" dirty="0">
                <a:latin typeface="Arial" pitchFamily="34" charset="0"/>
                <a:cs typeface="Arial" pitchFamily="34" charset="0"/>
              </a:rPr>
              <a:t>, познавательные (досуги, тематические праздники, выставки, акции).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4280029"/>
            <a:ext cx="5472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Наглядно – информационные (стенды, папки-передвижки,  печатные материалы, уголки с информацией для родителей, открытые НОД для родителей, видеоролики с занятий, режимных моментов в ДОУ, сайт ДОУ, общение через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мессенжеры</a:t>
            </a:r>
            <a:r>
              <a:rPr lang="ru-RU" dirty="0">
                <a:latin typeface="Arial" pitchFamily="34" charset="0"/>
                <a:cs typeface="Arial" pitchFamily="34" charset="0"/>
              </a:rPr>
              <a:t>)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4163" t="20933" r="3438" b="16068"/>
          <a:stretch>
            <a:fillRect/>
          </a:stretch>
        </p:blipFill>
        <p:spPr bwMode="auto">
          <a:xfrm>
            <a:off x="7070169" y="4270937"/>
            <a:ext cx="1425759" cy="2160241"/>
          </a:xfrm>
          <a:prstGeom prst="rect">
            <a:avLst/>
          </a:prstGeom>
          <a:noFill/>
          <a:ln w="19050">
            <a:solidFill>
              <a:schemeClr val="accent4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836712"/>
            <a:ext cx="2515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1. Анкетирование</a:t>
            </a:r>
            <a:r>
              <a:rPr lang="ru-RU" sz="20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34076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/>
              <a:t> анкета для сбора анамнеза, чтобы заполнить речевую карту.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/>
              <a:t> анкета для родителей </a:t>
            </a:r>
            <a:r>
              <a:rPr lang="ru-RU" dirty="0" err="1"/>
              <a:t>неговорящих</a:t>
            </a:r>
            <a:r>
              <a:rPr lang="ru-RU" dirty="0"/>
              <a:t> детей.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/>
              <a:t> анкета на выяснение удовлетворенности  результатами коррекционного обучения.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2852936"/>
            <a:ext cx="3486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2.Родительские собрания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3356992"/>
            <a:ext cx="2257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3. Консультации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393305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4. Печатный материал: буклеты, памятки.  </a:t>
            </a:r>
          </a:p>
        </p:txBody>
      </p:sp>
      <p:pic>
        <p:nvPicPr>
          <p:cNvPr id="7170" name="Picture 2" descr="F:\ГМК24\Для презентации Юля\Презентация1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357694"/>
            <a:ext cx="3384376" cy="1903474"/>
          </a:xfrm>
          <a:prstGeom prst="rect">
            <a:avLst/>
          </a:prstGeom>
          <a:noFill/>
        </p:spPr>
      </p:pic>
      <p:pic>
        <p:nvPicPr>
          <p:cNvPr id="8" name="Рисунок 7" descr="3d04fd31ada41dbc3dbc13453f1d2f77-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4500570"/>
            <a:ext cx="2920781" cy="1642734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78438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Альбом\Дети, родители\DSC01698.JPG"/>
          <p:cNvPicPr>
            <a:picLocks noChangeAspect="1" noChangeArrowheads="1"/>
          </p:cNvPicPr>
          <p:nvPr/>
        </p:nvPicPr>
        <p:blipFill>
          <a:blip r:embed="rId2" cstate="print"/>
          <a:srcRect r="11077" b="22264"/>
          <a:stretch>
            <a:fillRect/>
          </a:stretch>
        </p:blipFill>
        <p:spPr bwMode="auto">
          <a:xfrm>
            <a:off x="467544" y="4653136"/>
            <a:ext cx="2088231" cy="1369332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</p:pic>
      <p:pic>
        <p:nvPicPr>
          <p:cNvPr id="1027" name="Picture 3" descr="D:\Альбом\Дети, родители\DSC01757.JPG"/>
          <p:cNvPicPr>
            <a:picLocks noChangeAspect="1" noChangeArrowheads="1"/>
          </p:cNvPicPr>
          <p:nvPr/>
        </p:nvPicPr>
        <p:blipFill>
          <a:blip r:embed="rId3" cstate="print"/>
          <a:srcRect t="11785" r="7191" b="671"/>
          <a:stretch>
            <a:fillRect/>
          </a:stretch>
        </p:blipFill>
        <p:spPr bwMode="auto">
          <a:xfrm>
            <a:off x="4774492" y="2340749"/>
            <a:ext cx="2035417" cy="144016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</p:pic>
      <p:pic>
        <p:nvPicPr>
          <p:cNvPr id="1028" name="Picture 4" descr="D:\Альбом\Дети, родители\DSC01797.JPG"/>
          <p:cNvPicPr>
            <a:picLocks noChangeAspect="1" noChangeArrowheads="1"/>
          </p:cNvPicPr>
          <p:nvPr/>
        </p:nvPicPr>
        <p:blipFill>
          <a:blip r:embed="rId4" cstate="print"/>
          <a:srcRect t="27524" r="17418" b="5197"/>
          <a:stretch>
            <a:fillRect/>
          </a:stretch>
        </p:blipFill>
        <p:spPr bwMode="auto">
          <a:xfrm>
            <a:off x="-3132856" y="2132856"/>
            <a:ext cx="2520280" cy="1540171"/>
          </a:xfrm>
          <a:prstGeom prst="rect">
            <a:avLst/>
          </a:prstGeom>
          <a:noFill/>
        </p:spPr>
      </p:pic>
      <p:pic>
        <p:nvPicPr>
          <p:cNvPr id="1029" name="Picture 5" descr="D:\Альбом\Дети, родители\DSC017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7123" y="2744924"/>
            <a:ext cx="1823962" cy="1368152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</p:pic>
      <p:pic>
        <p:nvPicPr>
          <p:cNvPr id="1030" name="Picture 6" descr="D:\Альбом\Дети, родители\DSC01779.JPG"/>
          <p:cNvPicPr>
            <a:picLocks noChangeAspect="1" noChangeArrowheads="1"/>
          </p:cNvPicPr>
          <p:nvPr/>
        </p:nvPicPr>
        <p:blipFill>
          <a:blip r:embed="rId6" cstate="print"/>
          <a:srcRect l="18649" t="5525" r="6754" b="551"/>
          <a:stretch>
            <a:fillRect/>
          </a:stretch>
        </p:blipFill>
        <p:spPr bwMode="auto">
          <a:xfrm>
            <a:off x="4820705" y="4303776"/>
            <a:ext cx="1957216" cy="184848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</p:pic>
      <p:pic>
        <p:nvPicPr>
          <p:cNvPr id="1032" name="Picture 8" descr="D:\Альбом\Фото родители\DSC01844.JPG"/>
          <p:cNvPicPr>
            <a:picLocks noChangeAspect="1" noChangeArrowheads="1"/>
          </p:cNvPicPr>
          <p:nvPr/>
        </p:nvPicPr>
        <p:blipFill>
          <a:blip r:embed="rId7" cstate="print"/>
          <a:srcRect l="1795" t="23924"/>
          <a:stretch>
            <a:fillRect/>
          </a:stretch>
        </p:blipFill>
        <p:spPr bwMode="auto">
          <a:xfrm>
            <a:off x="9684568" y="2204864"/>
            <a:ext cx="3643132" cy="2116932"/>
          </a:xfrm>
          <a:prstGeom prst="rect">
            <a:avLst/>
          </a:prstGeom>
          <a:noFill/>
        </p:spPr>
      </p:pic>
      <p:pic>
        <p:nvPicPr>
          <p:cNvPr id="1033" name="Picture 9" descr="G:\семинар фонематический слух\Фото семинар\DSC0184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59046" y="4718867"/>
            <a:ext cx="1719826" cy="128987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843808" y="548680"/>
            <a:ext cx="3298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Семинары - практикумы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560" y="980728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Arial" pitchFamily="34" charset="0"/>
                <a:cs typeface="Arial" pitchFamily="34" charset="0"/>
              </a:rPr>
              <a:t>С родителями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Цель: обучение родителей приемам и методам развития речи у детей.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80112" y="1052736"/>
            <a:ext cx="3347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Arial" pitchFamily="34" charset="0"/>
                <a:cs typeface="Arial" pitchFamily="34" charset="0"/>
              </a:rPr>
              <a:t>Совместные с детьми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Цель: закрепление полученных умений и навыков у детей.</a:t>
            </a:r>
          </a:p>
        </p:txBody>
      </p:sp>
      <p:pic>
        <p:nvPicPr>
          <p:cNvPr id="15" name="Рисунок 14" descr="C:\Users\Пользователь\AppData\Local\Microsoft\Windows\Temporary Internet Files\Content.Word\169816027501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2711045"/>
            <a:ext cx="2016223" cy="1332148"/>
          </a:xfrm>
          <a:prstGeom prst="rect">
            <a:avLst/>
          </a:prstGeom>
          <a:noFill/>
          <a:ln w="28575">
            <a:solidFill>
              <a:schemeClr val="accent4"/>
            </a:solidFill>
            <a:miter lim="800000"/>
            <a:headEnd/>
            <a:tailEnd/>
          </a:ln>
        </p:spPr>
      </p:pic>
      <p:pic>
        <p:nvPicPr>
          <p:cNvPr id="16" name="Рисунок 15" descr="C:\Users\Пользователь\AppData\Local\Microsoft\Windows\Temporary Internet Files\Content.Word\1701942184719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783" y="2348880"/>
            <a:ext cx="2016223" cy="1440160"/>
          </a:xfrm>
          <a:prstGeom prst="rect">
            <a:avLst/>
          </a:prstGeom>
          <a:noFill/>
          <a:ln w="28575">
            <a:solidFill>
              <a:schemeClr val="accent4"/>
            </a:solidFill>
            <a:miter lim="800000"/>
            <a:headEnd/>
            <a:tailEnd/>
          </a:ln>
        </p:spPr>
      </p:pic>
      <p:pic>
        <p:nvPicPr>
          <p:cNvPr id="17" name="Рисунок 16" descr="C:\Users\Пользователь\Desktop\1698160861726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12498" y="4653136"/>
            <a:ext cx="1951484" cy="1355601"/>
          </a:xfrm>
          <a:prstGeom prst="rect">
            <a:avLst/>
          </a:prstGeom>
          <a:noFill/>
          <a:ln w="28575">
            <a:solidFill>
              <a:schemeClr val="accent4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AppData\Local\Microsoft\Windows\Temporary Internet Files\Content.Word\IMG_20221014_091457_resized_20221015_11433247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293096"/>
            <a:ext cx="2376264" cy="1656184"/>
          </a:xfrm>
          <a:prstGeom prst="rect">
            <a:avLst/>
          </a:prstGeom>
          <a:noFill/>
          <a:ln w="28575">
            <a:solidFill>
              <a:schemeClr val="accent4"/>
            </a:solidFill>
            <a:miter lim="800000"/>
            <a:headEnd/>
            <a:tailEnd/>
          </a:ln>
        </p:spPr>
      </p:pic>
      <p:pic>
        <p:nvPicPr>
          <p:cNvPr id="3" name="Рисунок 2" descr="C:\Users\Пользователь\AppData\Local\Microsoft\Windows\Temporary Internet Files\Content.Word\IMG_20221014_093417_resized_20221015_1143328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132856"/>
            <a:ext cx="2376264" cy="1656184"/>
          </a:xfrm>
          <a:prstGeom prst="rect">
            <a:avLst/>
          </a:prstGeom>
          <a:noFill/>
          <a:ln w="28575">
            <a:solidFill>
              <a:schemeClr val="accent4"/>
            </a:solidFill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800" r="1600" b="7144"/>
          <a:stretch/>
        </p:blipFill>
        <p:spPr bwMode="auto">
          <a:xfrm>
            <a:off x="1835696" y="4293096"/>
            <a:ext cx="2376264" cy="1656184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C:\Users\Пользователь\Desktop\IMG_20201008_08492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132856"/>
            <a:ext cx="2448272" cy="1656184"/>
          </a:xfrm>
          <a:prstGeom prst="rect">
            <a:avLst/>
          </a:prstGeom>
          <a:noFill/>
          <a:ln w="28575">
            <a:solidFill>
              <a:schemeClr val="accent4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03848" y="692696"/>
            <a:ext cx="2429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Совместные НОД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3608" y="119675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Цель: закрепление полученных умений и навыков у детей, обучение родителей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8038" y="1844824"/>
            <a:ext cx="2579102" cy="1934326"/>
          </a:xfrm>
          <a:prstGeom prst="rect">
            <a:avLst/>
          </a:prstGeom>
          <a:noFill/>
          <a:ln w="19050">
            <a:solidFill>
              <a:schemeClr val="accent4"/>
            </a:solidFill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44824"/>
            <a:ext cx="2592288" cy="1944216"/>
          </a:xfrm>
          <a:prstGeom prst="rect">
            <a:avLst/>
          </a:prstGeom>
          <a:noFill/>
          <a:ln w="19050">
            <a:solidFill>
              <a:schemeClr val="accent4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365104"/>
            <a:ext cx="2520280" cy="1890210"/>
          </a:xfrm>
          <a:prstGeom prst="rect">
            <a:avLst/>
          </a:prstGeom>
          <a:noFill/>
          <a:ln w="19050">
            <a:solidFill>
              <a:schemeClr val="accent4"/>
            </a:solidFill>
            <a:miter lim="800000"/>
            <a:headEnd/>
            <a:tailEnd/>
          </a:ln>
          <a:effectLst/>
        </p:spPr>
      </p:pic>
      <p:pic>
        <p:nvPicPr>
          <p:cNvPr id="6" name="Рисунок 5" descr="C:\Users\Пользователь\AppData\Local\Microsoft\Windows\Temporary Internet Files\Content.Word\17019421847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365104"/>
            <a:ext cx="2592288" cy="1872208"/>
          </a:xfrm>
          <a:prstGeom prst="rect">
            <a:avLst/>
          </a:prstGeom>
          <a:noFill/>
          <a:ln w="19050">
            <a:solidFill>
              <a:schemeClr val="accent4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483768" y="620688"/>
            <a:ext cx="4164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Мастер – класс  для родителей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5736" y="1268760"/>
            <a:ext cx="4350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Развитие речевого дыхания у детей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9672" y="3861048"/>
            <a:ext cx="6186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Развитие межполушарного взаимодействия у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Пользователь\AppData\Local\Microsoft\Windows\Temporary Internet Files\Content.Word\1701011950352.jpg"/>
          <p:cNvPicPr/>
          <p:nvPr/>
        </p:nvPicPr>
        <p:blipFill>
          <a:blip r:embed="rId2" cstate="print"/>
          <a:srcRect l="8667" t="3750" r="5000"/>
          <a:stretch>
            <a:fillRect/>
          </a:stretch>
        </p:blipFill>
        <p:spPr bwMode="auto">
          <a:xfrm>
            <a:off x="899592" y="1628800"/>
            <a:ext cx="1656184" cy="2330202"/>
          </a:xfrm>
          <a:prstGeom prst="rect">
            <a:avLst/>
          </a:prstGeom>
          <a:noFill/>
          <a:ln w="28575">
            <a:solidFill>
              <a:schemeClr val="accent4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11760" y="692696"/>
            <a:ext cx="4834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Участие детей и родителей в акциях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7412" r="2243"/>
          <a:stretch>
            <a:fillRect/>
          </a:stretch>
        </p:blipFill>
        <p:spPr bwMode="auto">
          <a:xfrm>
            <a:off x="4834985" y="4572823"/>
            <a:ext cx="1268948" cy="1761335"/>
          </a:xfrm>
          <a:prstGeom prst="rect">
            <a:avLst/>
          </a:prstGeom>
          <a:noFill/>
          <a:ln w="28575">
            <a:solidFill>
              <a:schemeClr val="accent4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4163" t="29753" r="639" b="29928"/>
          <a:stretch>
            <a:fillRect/>
          </a:stretch>
        </p:blipFill>
        <p:spPr bwMode="auto">
          <a:xfrm>
            <a:off x="2446385" y="4572080"/>
            <a:ext cx="1872208" cy="1762078"/>
          </a:xfrm>
          <a:prstGeom prst="rect">
            <a:avLst/>
          </a:prstGeom>
          <a:noFill/>
          <a:ln w="28575">
            <a:solidFill>
              <a:schemeClr val="accent4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F:\ГМК24\17058369889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628800"/>
            <a:ext cx="1782198" cy="237626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</p:pic>
      <p:pic>
        <p:nvPicPr>
          <p:cNvPr id="4098" name="Picture 2" descr="F:\ГМК24\Для презентации Юля\20231115_1559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3347864" y="1772816"/>
            <a:ext cx="2643126" cy="198234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203848" y="3933056"/>
            <a:ext cx="3235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cs typeface="Arabic Typesetting" pitchFamily="66" charset="-78"/>
              </a:rPr>
              <a:t>Акция « Горячий чай»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41ED5EC-081C-45EA-8AB4-D0CDD019F94C}"/>
              </a:ext>
            </a:extLst>
          </p:cNvPr>
          <p:cNvSpPr txBox="1"/>
          <p:nvPr/>
        </p:nvSpPr>
        <p:spPr>
          <a:xfrm>
            <a:off x="539552" y="1133732"/>
            <a:ext cx="5724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Буклет «Развитие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слухового внимания у детей»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2542589" cy="1906942"/>
          </a:xfrm>
          <a:prstGeom prst="rect">
            <a:avLst/>
          </a:prstGeom>
          <a:noFill/>
          <a:ln w="28575">
            <a:solidFill>
              <a:schemeClr val="accent4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915816" y="620688"/>
            <a:ext cx="3261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Создание мини - музеев</a:t>
            </a:r>
          </a:p>
        </p:txBody>
      </p:sp>
      <p:pic>
        <p:nvPicPr>
          <p:cNvPr id="2050" name="Picture 2" descr="F:\ГМК24\Для презентации Юля\20230215_1047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628800"/>
            <a:ext cx="2542589" cy="1906942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</p:pic>
      <p:pic>
        <p:nvPicPr>
          <p:cNvPr id="2051" name="Picture 3" descr="F:\ГМК24\Для презентации Юля\f24c55c0-2cf7-4501-8789-b4c4a43022c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6322" y="4256412"/>
            <a:ext cx="2509326" cy="188199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</p:pic>
      <p:pic>
        <p:nvPicPr>
          <p:cNvPr id="2052" name="Picture 4" descr="F:\ГМК24\Для презентации Юля\Снимок экрана 2024-01-22 10330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293096"/>
            <a:ext cx="2664296" cy="174645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71600" y="1124744"/>
            <a:ext cx="2767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Музей мягкой игрушки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8104" y="1124744"/>
            <a:ext cx="1820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Музей посуды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5656" y="3717032"/>
            <a:ext cx="1599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Музей ниток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ользователь\AppData\Local\Microsoft\Windows\Temporary Internet Files\Content.Word\17019421846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214686"/>
            <a:ext cx="1944216" cy="1368152"/>
          </a:xfrm>
          <a:prstGeom prst="rect">
            <a:avLst/>
          </a:prstGeom>
          <a:noFill/>
          <a:ln w="28575">
            <a:solidFill>
              <a:schemeClr val="accent4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915816" y="476672"/>
            <a:ext cx="3529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Проведение  игр -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квестов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F:\ГМК24\17053333258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869160"/>
            <a:ext cx="1944216" cy="1458162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</p:pic>
      <p:pic>
        <p:nvPicPr>
          <p:cNvPr id="3074" name="Picture 2" descr="F:\ГМК24\17053343248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857496"/>
            <a:ext cx="1368152" cy="1824202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9" y="4851282"/>
            <a:ext cx="2000264" cy="1500198"/>
          </a:xfrm>
          <a:prstGeom prst="rect">
            <a:avLst/>
          </a:prstGeom>
          <a:noFill/>
          <a:ln w="28575">
            <a:solidFill>
              <a:schemeClr val="accent4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4786322"/>
            <a:ext cx="2031614" cy="1523711"/>
          </a:xfrm>
          <a:prstGeom prst="rect">
            <a:avLst/>
          </a:prstGeom>
          <a:noFill/>
          <a:ln w="28575">
            <a:solidFill>
              <a:schemeClr val="accent4"/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3214686"/>
            <a:ext cx="1824203" cy="1368152"/>
          </a:xfrm>
          <a:prstGeom prst="rect">
            <a:avLst/>
          </a:prstGeom>
          <a:noFill/>
          <a:ln w="28575">
            <a:solidFill>
              <a:schemeClr val="accent4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11560" y="836712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Задачи: </a:t>
            </a:r>
          </a:p>
          <a:p>
            <a:r>
              <a:rPr lang="ru-RU" dirty="0"/>
              <a:t>- образовательные: обобщение знаний по теме, вовлечение в активный познавательный процесс;</a:t>
            </a:r>
          </a:p>
          <a:p>
            <a:pPr>
              <a:buFontTx/>
              <a:buChar char="-"/>
            </a:pPr>
            <a:r>
              <a:rPr lang="ru-RU" dirty="0"/>
              <a:t>развивающие: развитие логического мышления, воображения, умения самостоятельно находить решение в созданных проблемных ситуациях;</a:t>
            </a:r>
          </a:p>
          <a:p>
            <a:pPr>
              <a:buFontTx/>
              <a:buChar char="-"/>
            </a:pPr>
            <a:r>
              <a:rPr lang="ru-RU" dirty="0"/>
              <a:t> воспитательные: воспитывают навыки коллективного сотрудничества.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2">
      <a:dk1>
        <a:sysClr val="windowText" lastClr="000000"/>
      </a:dk1>
      <a:lt1>
        <a:sysClr val="window" lastClr="FFFFFF"/>
      </a:lt1>
      <a:dk2>
        <a:srgbClr val="69676D"/>
      </a:dk2>
      <a:lt2>
        <a:srgbClr val="9688A5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1004</TotalTime>
  <Words>447</Words>
  <Application>Microsoft Office PowerPoint</Application>
  <PresentationFormat>Экран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97</cp:revision>
  <dcterms:created xsi:type="dcterms:W3CDTF">2024-01-14T10:53:07Z</dcterms:created>
  <dcterms:modified xsi:type="dcterms:W3CDTF">2024-01-24T14:16:05Z</dcterms:modified>
</cp:coreProperties>
</file>